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wmf" ContentType="image/x-wmf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6" r:id="rId1"/>
  </p:sldMasterIdLst>
  <p:notesMasterIdLst>
    <p:notesMasterId r:id="rId14"/>
  </p:notesMasterIdLst>
  <p:sldIdLst>
    <p:sldId id="256" r:id="rId2"/>
    <p:sldId id="257" r:id="rId3"/>
    <p:sldId id="258" r:id="rId4"/>
    <p:sldId id="270" r:id="rId5"/>
    <p:sldId id="271" r:id="rId6"/>
    <p:sldId id="272" r:id="rId7"/>
    <p:sldId id="274" r:id="rId8"/>
    <p:sldId id="269" r:id="rId9"/>
    <p:sldId id="268" r:id="rId10"/>
    <p:sldId id="267" r:id="rId11"/>
    <p:sldId id="260" r:id="rId12"/>
    <p:sldId id="273" r:id="rId13"/>
  </p:sldIdLst>
  <p:sldSz cx="12192000" cy="6858000"/>
  <p:notesSz cx="6858000" cy="9144000"/>
  <p:embeddedFontLst>
    <p:embeddedFont>
      <p:font typeface="Gill Sans MT" panose="020B0502020104020203" pitchFamily="34" charset="0"/>
      <p:regular r:id="rId15"/>
      <p:bold r:id="rId16"/>
      <p:italic r:id="rId17"/>
      <p:boldItalic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Wingdings 3" panose="05040102010807070707" pitchFamily="18" charset="2"/>
      <p:regular r:id="rId21"/>
    </p:embeddedFont>
    <p:embeddedFont>
      <p:font typeface="HY나무B" panose="020B0600000101010101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74C478"/>
    <a:srgbClr val="7F7F7F"/>
    <a:srgbClr val="EAEAEA"/>
    <a:srgbClr val="5F5F5F"/>
    <a:srgbClr val="FE4E50"/>
    <a:srgbClr val="FFD44E"/>
    <a:srgbClr val="2B4682"/>
    <a:srgbClr val="704837"/>
    <a:srgbClr val="F3A6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3" autoAdjust="0"/>
    <p:restoredTop sz="94660"/>
  </p:normalViewPr>
  <p:slideViewPr>
    <p:cSldViewPr snapToGrid="0">
      <p:cViewPr>
        <p:scale>
          <a:sx n="75" d="100"/>
          <a:sy n="75" d="100"/>
        </p:scale>
        <p:origin x="-782" y="-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3F80D-A3DD-4882-A5DD-F0ECB1F389F5}" type="datetimeFigureOut">
              <a:rPr lang="ko-KR" altLang="en-US" smtClean="0"/>
              <a:pPr/>
              <a:t>2017-01-13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B3E53-869F-4038-90C4-04AB62C1E99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093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B3E53-869F-4038-90C4-04AB62C1E99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B3E53-869F-4038-90C4-04AB62C1E99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B3E53-869F-4038-90C4-04AB62C1E99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B3E53-869F-4038-90C4-04AB62C1E99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101" y="5293518"/>
            <a:ext cx="12192124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4000">
                <a:schemeClr val="accent1">
                  <a:lumMod val="60000"/>
                  <a:lumOff val="40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101" y="5293518"/>
            <a:ext cx="12192124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chemeClr val="accent1">
                  <a:alpha val="0"/>
                </a:schemeClr>
              </a:gs>
              <a:gs pos="57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alpha val="0"/>
                </a:scheme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" y="5545933"/>
            <a:ext cx="12195177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1676400"/>
            <a:ext cx="5181600" cy="1524000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3203574"/>
            <a:ext cx="5181600" cy="182562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262466"/>
            <a:ext cx="12192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73" y="5502670"/>
            <a:ext cx="12192088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7C2C8-EF50-4E62-ABF8-1DE5EBC5652A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94C4588-B5CC-4F7F-87F2-BB3D93EEF4A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6"/>
            <a:ext cx="9652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409853" y="6148043"/>
            <a:ext cx="978532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261" y="5412337"/>
            <a:ext cx="10140757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240967" y="6116508"/>
            <a:ext cx="9954208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pPr/>
              <a:t>2017-01-13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6"/>
            <a:ext cx="9652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409853" y="6148043"/>
            <a:ext cx="978532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261" y="5412337"/>
            <a:ext cx="10140757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240967" y="6116508"/>
            <a:ext cx="9954208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pPr/>
              <a:t>2017-01-13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47315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4731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4731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927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9272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927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4731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6"/>
            <a:ext cx="9652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409853" y="6148043"/>
            <a:ext cx="978532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1"/>
            <a:ext cx="10363200" cy="3733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261" y="5412337"/>
            <a:ext cx="10140757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240967" y="6116508"/>
            <a:ext cx="9954208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7C2C8-EF50-4E62-ABF8-1DE5EBC5652A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C4588-B5CC-4F7F-87F2-BB3D93EEF4A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1" y="5545933"/>
            <a:ext cx="12195177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101" y="5293518"/>
            <a:ext cx="12192124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4000">
                <a:srgbClr val="333333"/>
              </a:gs>
              <a:gs pos="83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-101" y="5293518"/>
            <a:ext cx="12192124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rgbClr val="000000">
                  <a:alpha val="0"/>
                </a:srgbClr>
              </a:gs>
              <a:gs pos="57000">
                <a:srgbClr val="4D4D4D"/>
              </a:gs>
              <a:gs pos="10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633788"/>
            <a:ext cx="10363200" cy="1362075"/>
          </a:xfrm>
        </p:spPr>
        <p:txBody>
          <a:bodyPr anchor="t"/>
          <a:lstStyle>
            <a:lvl1pPr algn="l">
              <a:defRPr sz="4000" b="0" i="0" cap="all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13360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262466"/>
            <a:ext cx="12192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73" y="5502670"/>
            <a:ext cx="12192088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7C2C8-EF50-4E62-ABF8-1DE5EBC5652A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C4588-B5CC-4F7F-87F2-BB3D93EEF4A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2409853" y="6148043"/>
            <a:ext cx="978532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5457826"/>
            <a:ext cx="9652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-261" y="5412337"/>
            <a:ext cx="10140757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240967" y="6116508"/>
            <a:ext cx="9954208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pPr/>
              <a:t>2017-01-13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914400" y="1536192"/>
            <a:ext cx="4876800" cy="387705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6400800" y="1536192"/>
            <a:ext cx="4876800" cy="387705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2409853" y="6148043"/>
            <a:ext cx="978532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0" y="5457826"/>
            <a:ext cx="9652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535113"/>
            <a:ext cx="48768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535113"/>
            <a:ext cx="48768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2" name="Freeform 11"/>
          <p:cNvSpPr/>
          <p:nvPr/>
        </p:nvSpPr>
        <p:spPr>
          <a:xfrm>
            <a:off x="-261" y="5412337"/>
            <a:ext cx="10140757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240967" y="6116508"/>
            <a:ext cx="9954208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pPr/>
              <a:t>2017-01-13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914400" y="2209800"/>
            <a:ext cx="4876800" cy="3200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>
          <a:xfrm>
            <a:off x="6400800" y="2209800"/>
            <a:ext cx="4876800" cy="3200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2" y="5010152"/>
            <a:ext cx="9918700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0" y="5731668"/>
            <a:ext cx="12196237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" y="4973411"/>
            <a:ext cx="10233156" cy="928299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3176" y="5696242"/>
            <a:ext cx="12195176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pPr/>
              <a:t>2017-01-13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0" y="5731668"/>
            <a:ext cx="12196237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3"/>
              </a:gs>
              <a:gs pos="50000">
                <a:schemeClr val="accent3">
                  <a:lumMod val="40000"/>
                  <a:lumOff val="60000"/>
                </a:schemeClr>
              </a:gs>
              <a:gs pos="5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0" y="5381627"/>
            <a:ext cx="4381499" cy="1207294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6996854"/>
              <a:gd name="connsiteY0" fmla="*/ 0 h 1571625"/>
              <a:gd name="connsiteX1" fmla="*/ 6996854 w 6996854"/>
              <a:gd name="connsiteY1" fmla="*/ 1266825 h 1571625"/>
              <a:gd name="connsiteX2" fmla="*/ 0 w 6996854"/>
              <a:gd name="connsiteY2" fmla="*/ 1571625 h 1571625"/>
              <a:gd name="connsiteX3" fmla="*/ 0 w 6996854"/>
              <a:gd name="connsiteY3" fmla="*/ 0 h 1571625"/>
              <a:gd name="connsiteX0" fmla="*/ 0 w 7583417"/>
              <a:gd name="connsiteY0" fmla="*/ 0 h 800100"/>
              <a:gd name="connsiteX1" fmla="*/ 7583417 w 7583417"/>
              <a:gd name="connsiteY1" fmla="*/ 495300 h 800100"/>
              <a:gd name="connsiteX2" fmla="*/ 586563 w 7583417"/>
              <a:gd name="connsiteY2" fmla="*/ 800100 h 800100"/>
              <a:gd name="connsiteX3" fmla="*/ 0 w 7583417"/>
              <a:gd name="connsiteY3" fmla="*/ 0 h 800100"/>
              <a:gd name="connsiteX0" fmla="*/ 0 w 7017803"/>
              <a:gd name="connsiteY0" fmla="*/ 0 h 1200150"/>
              <a:gd name="connsiteX1" fmla="*/ 7017803 w 7017803"/>
              <a:gd name="connsiteY1" fmla="*/ 895350 h 1200150"/>
              <a:gd name="connsiteX2" fmla="*/ 20949 w 7017803"/>
              <a:gd name="connsiteY2" fmla="*/ 1200150 h 1200150"/>
              <a:gd name="connsiteX3" fmla="*/ 0 w 7017803"/>
              <a:gd name="connsiteY3" fmla="*/ 0 h 1200150"/>
              <a:gd name="connsiteX0" fmla="*/ 0 w 6410292"/>
              <a:gd name="connsiteY0" fmla="*/ 0 h 1752600"/>
              <a:gd name="connsiteX1" fmla="*/ 6410292 w 6410292"/>
              <a:gd name="connsiteY1" fmla="*/ 1752600 h 1752600"/>
              <a:gd name="connsiteX2" fmla="*/ 20949 w 6410292"/>
              <a:gd name="connsiteY2" fmla="*/ 1200150 h 1752600"/>
              <a:gd name="connsiteX3" fmla="*/ 0 w 6410292"/>
              <a:gd name="connsiteY3" fmla="*/ 0 h 1752600"/>
              <a:gd name="connsiteX0" fmla="*/ 0 w 7227290"/>
              <a:gd name="connsiteY0" fmla="*/ 0 h 1200150"/>
              <a:gd name="connsiteX1" fmla="*/ 7227290 w 7227290"/>
              <a:gd name="connsiteY1" fmla="*/ 885825 h 1200150"/>
              <a:gd name="connsiteX2" fmla="*/ 20949 w 7227290"/>
              <a:gd name="connsiteY2" fmla="*/ 1200150 h 1200150"/>
              <a:gd name="connsiteX3" fmla="*/ 0 w 7227290"/>
              <a:gd name="connsiteY3" fmla="*/ 0 h 1200150"/>
              <a:gd name="connsiteX0" fmla="*/ 0 w 7227290"/>
              <a:gd name="connsiteY0" fmla="*/ 0 h 885825"/>
              <a:gd name="connsiteX1" fmla="*/ 7227290 w 7227290"/>
              <a:gd name="connsiteY1" fmla="*/ 885825 h 885825"/>
              <a:gd name="connsiteX2" fmla="*/ 555141 w 7227290"/>
              <a:gd name="connsiteY2" fmla="*/ 862013 h 885825"/>
              <a:gd name="connsiteX3" fmla="*/ 0 w 7227290"/>
              <a:gd name="connsiteY3" fmla="*/ 0 h 885825"/>
              <a:gd name="connsiteX0" fmla="*/ 0 w 7227290"/>
              <a:gd name="connsiteY0" fmla="*/ 0 h 1207294"/>
              <a:gd name="connsiteX1" fmla="*/ 7227290 w 7227290"/>
              <a:gd name="connsiteY1" fmla="*/ 885825 h 1207294"/>
              <a:gd name="connsiteX2" fmla="*/ 0 w 7227290"/>
              <a:gd name="connsiteY2" fmla="*/ 1207294 h 1207294"/>
              <a:gd name="connsiteX3" fmla="*/ 0 w 7227290"/>
              <a:gd name="connsiteY3" fmla="*/ 0 h 120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7290" h="1207294">
                <a:moveTo>
                  <a:pt x="0" y="0"/>
                </a:moveTo>
                <a:lnTo>
                  <a:pt x="7227290" y="885825"/>
                </a:lnTo>
                <a:lnTo>
                  <a:pt x="0" y="12072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-3176" y="5696242"/>
            <a:ext cx="12195176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61" y="5347021"/>
            <a:ext cx="4568308" cy="944725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2830674 w 7605568"/>
              <a:gd name="connsiteY2" fmla="*/ 806612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2930931"/>
              <a:gd name="connsiteY0" fmla="*/ 0 h 806612"/>
              <a:gd name="connsiteX1" fmla="*/ 0 w 2930931"/>
              <a:gd name="connsiteY1" fmla="*/ 75665 h 806612"/>
              <a:gd name="connsiteX2" fmla="*/ 2830674 w 2930931"/>
              <a:gd name="connsiteY2" fmla="*/ 806612 h 806612"/>
              <a:gd name="connsiteX3" fmla="*/ 2930931 w 2930931"/>
              <a:gd name="connsiteY3" fmla="*/ 785765 h 806612"/>
              <a:gd name="connsiteX4" fmla="*/ 1 w 2930931"/>
              <a:gd name="connsiteY4" fmla="*/ 0 h 806612"/>
              <a:gd name="connsiteX0" fmla="*/ 1 w 3204530"/>
              <a:gd name="connsiteY0" fmla="*/ 0 h 944725"/>
              <a:gd name="connsiteX1" fmla="*/ 0 w 3204530"/>
              <a:gd name="connsiteY1" fmla="*/ 75665 h 944725"/>
              <a:gd name="connsiteX2" fmla="*/ 3204530 w 3204530"/>
              <a:gd name="connsiteY2" fmla="*/ 944725 h 944725"/>
              <a:gd name="connsiteX3" fmla="*/ 2930931 w 3204530"/>
              <a:gd name="connsiteY3" fmla="*/ 785765 h 944725"/>
              <a:gd name="connsiteX4" fmla="*/ 1 w 3204530"/>
              <a:gd name="connsiteY4" fmla="*/ 0 h 944725"/>
              <a:gd name="connsiteX0" fmla="*/ 1 w 3426231"/>
              <a:gd name="connsiteY0" fmla="*/ 0 h 944725"/>
              <a:gd name="connsiteX1" fmla="*/ 0 w 3426231"/>
              <a:gd name="connsiteY1" fmla="*/ 75665 h 944725"/>
              <a:gd name="connsiteX2" fmla="*/ 3204530 w 3426231"/>
              <a:gd name="connsiteY2" fmla="*/ 944725 h 944725"/>
              <a:gd name="connsiteX3" fmla="*/ 3426231 w 3426231"/>
              <a:gd name="connsiteY3" fmla="*/ 923877 h 944725"/>
              <a:gd name="connsiteX4" fmla="*/ 1 w 3426231"/>
              <a:gd name="connsiteY4" fmla="*/ 0 h 94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6231" h="944725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3204530" y="944725"/>
                </a:lnTo>
                <a:lnTo>
                  <a:pt x="3426231" y="923877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pPr/>
              <a:t>2017-01-13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2" y="5010152"/>
            <a:ext cx="9918700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5731668"/>
            <a:ext cx="12196237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208" y="609600"/>
            <a:ext cx="451104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1" y="4973411"/>
            <a:ext cx="10233156" cy="928299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-3176" y="5696242"/>
            <a:ext cx="12195176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pPr/>
              <a:t>2017-01-13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096000" y="609600"/>
            <a:ext cx="5181600" cy="4191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901699" y="1527048"/>
            <a:ext cx="4511040" cy="329184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2409853" y="6148043"/>
            <a:ext cx="978532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0" y="5457826"/>
            <a:ext cx="9652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0" y="609601"/>
            <a:ext cx="5181600" cy="4190999"/>
          </a:xfrm>
          <a:ln w="79375">
            <a:solidFill>
              <a:schemeClr val="tx1"/>
            </a:solidFill>
            <a:miter lim="800000"/>
          </a:ln>
          <a:effectLst>
            <a:outerShdw blurRad="50800" dist="38100" dir="5400000" algn="ctr" rotWithShape="0">
              <a:srgbClr val="000000">
                <a:alpha val="42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5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-261" y="5412337"/>
            <a:ext cx="10140757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240967" y="6116508"/>
            <a:ext cx="9954208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pPr/>
              <a:t>2017-01-13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02208" y="609600"/>
            <a:ext cx="451104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902209" y="1524000"/>
            <a:ext cx="4508500" cy="32956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0">
              <a:alphaModFix amt="15000"/>
            </a:blip>
            <a:srcRect/>
            <a:tile tx="0" ty="0" sx="76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10363200" cy="11430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600201"/>
            <a:ext cx="10363200" cy="45259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416676"/>
            <a:ext cx="26416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lang="en-US" sz="900" kern="1200" cap="all" spc="110" baseline="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CF7C2C8-EF50-4E62-ABF8-1DE5EBC5652A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" y="6416676"/>
            <a:ext cx="38608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l">
              <a:defRPr sz="900" cap="all" spc="110" baseline="0">
                <a:solidFill>
                  <a:srgbClr val="4D4D4D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416676"/>
            <a:ext cx="6096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sz="1100" b="1" baseline="0">
                <a:solidFill>
                  <a:srgbClr val="4D4D4D"/>
                </a:solidFill>
              </a:defRPr>
            </a:lvl1pPr>
          </a:lstStyle>
          <a:p>
            <a:fld id="{694C4588-B5CC-4F7F-87F2-BB3D93EEF4A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4" r:id="rId15"/>
    <p:sldLayoutId id="2147483725" r:id="rId16"/>
    <p:sldLayoutId id="2147483726" r:id="rId17"/>
    <p:sldLayoutId id="2147483727" r:id="rId18"/>
  </p:sldLayoutIdLst>
  <p:txStyles>
    <p:titleStyle>
      <a:lvl1pPr algn="l" defTabSz="914400" rtl="0" eaLnBrk="1" latinLnBrk="1" hangingPunct="1"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1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74320" algn="l" defTabSz="914400" rtl="0" eaLnBrk="1" latinLnBrk="1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74320" algn="l" defTabSz="914400" rtl="0" eaLnBrk="1" latinLnBrk="1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74320" algn="l" defTabSz="914400" rtl="0" eaLnBrk="1" latinLnBrk="1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74320" algn="l" defTabSz="914400" rtl="0" eaLnBrk="1" latinLnBrk="1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74320" algn="l" defTabSz="914400" rtl="0" eaLnBrk="1" latinLnBrk="1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74320" algn="l" defTabSz="914400" rtl="0" eaLnBrk="1" latinLnBrk="1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74320" algn="l" defTabSz="914400" rtl="0" eaLnBrk="1" latinLnBrk="1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74320" algn="l" defTabSz="914400" rtl="0" eaLnBrk="1" latinLnBrk="1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weaponmaster(upadated_Jan12/weaponmaster(upadated_Jan12/WeaponMaster.html" TargetMode="Externa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.jpe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3.jpeg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0" Type="http://schemas.openxmlformats.org/officeDocument/2006/relationships/image" Target="../media/image7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5.jpe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microsoft.com/office/2007/relationships/media" Target="../media/media4.mp3"/><Relationship Id="rId7" Type="http://schemas.openxmlformats.org/officeDocument/2006/relationships/image" Target="../media/image3.jpeg"/><Relationship Id="rId12" Type="http://schemas.openxmlformats.org/officeDocument/2006/relationships/image" Target="../media/image8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7.jpe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6.jpeg"/><Relationship Id="rId4" Type="http://schemas.openxmlformats.org/officeDocument/2006/relationships/audio" Target="../media/media4.mp3"/><Relationship Id="rId9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K-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71" y="-104"/>
            <a:ext cx="11579469" cy="686689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74277" y="6186152"/>
            <a:ext cx="1163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Made by  3</a:t>
            </a:r>
            <a:r>
              <a:rPr lang="ko-KR" altLang="en-US" sz="1400" dirty="0" smtClean="0"/>
              <a:t>조</a:t>
            </a:r>
            <a:endParaRPr lang="ko-KR" altLang="en-US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10028986" y="5899969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2016.01.13</a:t>
            </a:r>
            <a:endParaRPr lang="ko-KR" altLang="en-US" b="1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9710535" y="5818356"/>
            <a:ext cx="24814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243038" y="4352192"/>
            <a:ext cx="1156836" cy="334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243038" y="5081953"/>
            <a:ext cx="1156836" cy="334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4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244584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pic>
        <p:nvPicPr>
          <p:cNvPr id="6146" name="Picture 2" descr="C:\Users\Administrator\Desktop\공부\블로그사진\K-0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43872" y="187959"/>
            <a:ext cx="6439787" cy="6482081"/>
          </a:xfrm>
          <a:prstGeom prst="rect">
            <a:avLst/>
          </a:prstGeom>
          <a:noFill/>
        </p:spPr>
      </p:pic>
      <p:pic>
        <p:nvPicPr>
          <p:cNvPr id="24" name="Picture 3" descr="C:\Users\Administrator\Desktop\공부\블로그사진\K-00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6698" y="4027023"/>
            <a:ext cx="2824814" cy="1928060"/>
          </a:xfrm>
          <a:prstGeom prst="rect">
            <a:avLst/>
          </a:prstGeom>
          <a:noFill/>
        </p:spPr>
      </p:pic>
      <p:sp>
        <p:nvSpPr>
          <p:cNvPr id="25" name="직사각형 24"/>
          <p:cNvSpPr/>
          <p:nvPr/>
        </p:nvSpPr>
        <p:spPr>
          <a:xfrm>
            <a:off x="824980" y="1869425"/>
            <a:ext cx="4273322" cy="2191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몬스터</a:t>
            </a:r>
            <a:r>
              <a:rPr lang="ko-KR" altLang="en-US" dirty="0"/>
              <a:t> </a:t>
            </a:r>
            <a:r>
              <a:rPr lang="ko-KR" altLang="en-US" dirty="0" err="1"/>
              <a:t>클릭시</a:t>
            </a:r>
            <a:endParaRPr lang="en-US" altLang="ko-KR" dirty="0"/>
          </a:p>
          <a:p>
            <a:pPr algn="ctr"/>
            <a:r>
              <a:rPr lang="ko-KR" altLang="en-US" dirty="0"/>
              <a:t>타격 </a:t>
            </a:r>
            <a:r>
              <a:rPr lang="ko-KR" altLang="en-US" dirty="0" err="1"/>
              <a:t>이펙트</a:t>
            </a:r>
            <a:r>
              <a:rPr lang="en-US" altLang="ko-KR" dirty="0"/>
              <a:t>, </a:t>
            </a:r>
            <a:r>
              <a:rPr lang="ko-KR" altLang="en-US" dirty="0"/>
              <a:t>효과음</a:t>
            </a:r>
            <a:r>
              <a:rPr lang="en-US" altLang="ko-KR" dirty="0"/>
              <a:t>, </a:t>
            </a:r>
            <a:r>
              <a:rPr lang="ko-KR" altLang="en-US" dirty="0" err="1" smtClean="0"/>
              <a:t>데미지</a:t>
            </a:r>
            <a:r>
              <a:rPr lang="ko-KR" altLang="en-US" dirty="0" smtClean="0"/>
              <a:t> 계산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 err="1"/>
              <a:t>데미지에</a:t>
            </a:r>
            <a:r>
              <a:rPr lang="ko-KR" altLang="en-US" dirty="0"/>
              <a:t> 따른 골드획득</a:t>
            </a:r>
            <a:r>
              <a:rPr lang="en-US" altLang="ko-KR" dirty="0"/>
              <a:t>, </a:t>
            </a:r>
            <a:r>
              <a:rPr lang="ko-KR" altLang="en-US" dirty="0" err="1"/>
              <a:t>몬스터</a:t>
            </a:r>
            <a:r>
              <a:rPr lang="ko-KR" altLang="en-US" dirty="0"/>
              <a:t> </a:t>
            </a:r>
            <a:r>
              <a:rPr lang="en-US" altLang="ko-KR" dirty="0"/>
              <a:t>HP</a:t>
            </a:r>
            <a:r>
              <a:rPr lang="ko-KR" altLang="en-US" dirty="0"/>
              <a:t>차감</a:t>
            </a:r>
            <a:r>
              <a:rPr lang="en-US" altLang="ko-KR" dirty="0"/>
              <a:t>,</a:t>
            </a:r>
          </a:p>
          <a:p>
            <a:pPr algn="ctr"/>
            <a:r>
              <a:rPr lang="en-US" altLang="ko-KR" dirty="0"/>
              <a:t>HP</a:t>
            </a:r>
            <a:r>
              <a:rPr lang="ko-KR" altLang="en-US" dirty="0"/>
              <a:t>바 색상변환</a:t>
            </a:r>
            <a:r>
              <a:rPr lang="en-US" altLang="ko-KR" dirty="0"/>
              <a:t>, </a:t>
            </a:r>
            <a:r>
              <a:rPr lang="ko-KR" altLang="en-US" dirty="0" err="1"/>
              <a:t>몬스터</a:t>
            </a:r>
            <a:r>
              <a:rPr lang="ko-KR" altLang="en-US" dirty="0"/>
              <a:t> </a:t>
            </a:r>
            <a:r>
              <a:rPr lang="ko-KR" altLang="en-US" dirty="0" err="1" smtClean="0"/>
              <a:t>처치시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다음라운드를 진행하는 </a:t>
            </a:r>
            <a:r>
              <a:rPr lang="ko-KR" altLang="en-US" dirty="0"/>
              <a:t>함수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2361638" y="118302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사냥터</a:t>
            </a:r>
            <a:endParaRPr lang="ko-KR" altLang="en-US" sz="32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694756" y="1780822"/>
            <a:ext cx="26086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61327" y="2681061"/>
            <a:ext cx="47083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latin typeface="HY나무B" pitchFamily="18" charset="-127"/>
                <a:ea typeface="HY나무B" pitchFamily="18" charset="-127"/>
                <a:hlinkClick r:id="rId2" action="ppaction://hlinkfile"/>
              </a:rPr>
              <a:t>Let’s play</a:t>
            </a:r>
            <a:endParaRPr lang="ko-KR" altLang="en-US" sz="8000" dirty="0"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203041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3639303" y="3891061"/>
            <a:ext cx="504171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46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203041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6" name="직사각형 5"/>
          <p:cNvSpPr/>
          <p:nvPr/>
        </p:nvSpPr>
        <p:spPr>
          <a:xfrm>
            <a:off x="824980" y="2909338"/>
            <a:ext cx="4273322" cy="53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경험 부족으로 인하여 구현 제한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5098302" y="378978"/>
            <a:ext cx="1871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Feed Back</a:t>
            </a:r>
            <a:endParaRPr lang="ko-KR" altLang="en-US" sz="32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1520" y="1117457"/>
            <a:ext cx="120904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24980" y="4444738"/>
            <a:ext cx="4273322" cy="458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자료 수집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6895556" y="5294781"/>
            <a:ext cx="4428935" cy="653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크롬</a:t>
            </a:r>
            <a:r>
              <a:rPr lang="en-US" altLang="ko-KR" dirty="0" smtClean="0"/>
              <a:t>, IE </a:t>
            </a:r>
            <a:r>
              <a:rPr lang="ko-KR" altLang="en-US" dirty="0" smtClean="0"/>
              <a:t>의 개발환경이 달라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같은 코드로도 구현된 결과가 다름</a:t>
            </a:r>
            <a:endParaRPr lang="en-US" altLang="ko-KR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5934808" y="1142999"/>
            <a:ext cx="0" cy="5715001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895557" y="1870948"/>
            <a:ext cx="4273322" cy="87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DB </a:t>
            </a:r>
            <a:r>
              <a:rPr lang="ko-KR" altLang="en-US" dirty="0" smtClean="0"/>
              <a:t>미사용으로 데이터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저장 및 전송의 어려움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6895557" y="3496002"/>
            <a:ext cx="4273322" cy="87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프레임 내에서의 화면 전환</a:t>
            </a:r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>
          <a:xfrm>
            <a:off x="824980" y="4998427"/>
            <a:ext cx="4273322" cy="502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웹 디자인</a:t>
            </a:r>
            <a:r>
              <a:rPr lang="en-US" altLang="ko-KR" dirty="0" smtClean="0"/>
              <a:t>(CSS)</a:t>
            </a:r>
            <a:r>
              <a:rPr lang="ko-KR" altLang="en-US" dirty="0" smtClean="0"/>
              <a:t> 경험 부족</a:t>
            </a:r>
            <a:endParaRPr lang="en-US" altLang="ko-KR" dirty="0"/>
          </a:p>
        </p:txBody>
      </p:sp>
      <p:sp>
        <p:nvSpPr>
          <p:cNvPr id="23" name="직사각형 22"/>
          <p:cNvSpPr/>
          <p:nvPr/>
        </p:nvSpPr>
        <p:spPr>
          <a:xfrm>
            <a:off x="824980" y="5659360"/>
            <a:ext cx="4273322" cy="5693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 </a:t>
            </a:r>
            <a:r>
              <a:rPr lang="en-US" altLang="ko-KR" dirty="0" smtClean="0"/>
              <a:t>Balance</a:t>
            </a:r>
            <a:endParaRPr lang="en-US" altLang="ko-KR" dirty="0"/>
          </a:p>
        </p:txBody>
      </p:sp>
      <p:sp>
        <p:nvSpPr>
          <p:cNvPr id="24" name="직사각형 23"/>
          <p:cNvSpPr/>
          <p:nvPr/>
        </p:nvSpPr>
        <p:spPr>
          <a:xfrm>
            <a:off x="934372" y="2326030"/>
            <a:ext cx="4273322" cy="54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팀원들간의 의견 조율</a:t>
            </a:r>
            <a:endParaRPr lang="en-US" altLang="ko-KR" dirty="0"/>
          </a:p>
        </p:txBody>
      </p:sp>
      <p:sp>
        <p:nvSpPr>
          <p:cNvPr id="26" name="직사각형 25"/>
          <p:cNvSpPr/>
          <p:nvPr/>
        </p:nvSpPr>
        <p:spPr>
          <a:xfrm>
            <a:off x="934372" y="1624764"/>
            <a:ext cx="4273322" cy="683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 전체적 </a:t>
            </a:r>
            <a:r>
              <a:rPr lang="ko-KR" altLang="en-US" dirty="0" smtClean="0"/>
              <a:t>개발 </a:t>
            </a:r>
            <a:r>
              <a:rPr lang="ko-KR" altLang="en-US" dirty="0" smtClean="0"/>
              <a:t>기획의 구체화</a:t>
            </a:r>
            <a:endParaRPr lang="en-US" altLang="ko-KR" dirty="0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0" y="4000499"/>
            <a:ext cx="5934808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4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1641202"/>
            <a:ext cx="12192000" cy="239739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45" name="텍스트 개체 틀 7"/>
          <p:cNvSpPr txBox="1">
            <a:spLocks/>
          </p:cNvSpPr>
          <p:nvPr/>
        </p:nvSpPr>
        <p:spPr>
          <a:xfrm>
            <a:off x="3626560" y="758217"/>
            <a:ext cx="5656263" cy="674688"/>
          </a:xfrm>
          <a:prstGeom prst="rect">
            <a:avLst/>
          </a:prstGeom>
        </p:spPr>
        <p:txBody>
          <a:bodyPr/>
          <a:lstStyle/>
          <a:p>
            <a:pPr marR="0" lvl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Weapon</a:t>
            </a:r>
            <a:r>
              <a:rPr kumimoji="0" lang="en-US" altLang="ko-KR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Master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421789" y="4521899"/>
            <a:ext cx="920346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무기를 강화하고 사냥하여 획득한 골드로 더욱더 강력해진 무기를 착용하여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전설의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엑스칼리버를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얻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 위한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여정을 떠나는 게임으로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하고 중독성 있는 플레이가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특징입니다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95424" y="1807030"/>
            <a:ext cx="12016904" cy="2065344"/>
            <a:chOff x="838833" y="2242986"/>
            <a:chExt cx="10610375" cy="1641685"/>
          </a:xfrm>
        </p:grpSpPr>
        <p:pic>
          <p:nvPicPr>
            <p:cNvPr id="27" name="Picture 2" descr="C:\Users\Administrator\Desktop\공부\블로그사진\K-00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8833" y="2242986"/>
              <a:ext cx="2401624" cy="1632330"/>
            </a:xfrm>
            <a:prstGeom prst="rect">
              <a:avLst/>
            </a:prstGeom>
            <a:noFill/>
          </p:spPr>
        </p:pic>
        <p:pic>
          <p:nvPicPr>
            <p:cNvPr id="40" name="Picture 2" descr="C:\Users\Administrator\Desktop\공부\블로그사진\K-002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338559" y="2242986"/>
              <a:ext cx="2373083" cy="1632328"/>
            </a:xfrm>
            <a:prstGeom prst="rect">
              <a:avLst/>
            </a:prstGeom>
            <a:noFill/>
          </p:spPr>
        </p:pic>
        <p:pic>
          <p:nvPicPr>
            <p:cNvPr id="41" name="Picture 3" descr="C:\Users\Administrator\Desktop\공부\블로그사진\K-007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86146" y="2242986"/>
              <a:ext cx="2391535" cy="1632328"/>
            </a:xfrm>
            <a:prstGeom prst="rect">
              <a:avLst/>
            </a:prstGeom>
            <a:noFill/>
          </p:spPr>
        </p:pic>
        <p:pic>
          <p:nvPicPr>
            <p:cNvPr id="42" name="Picture 2" descr="C:\Users\Administrator\Desktop\공부\블로그사진\K-009.jpg"/>
            <p:cNvPicPr>
              <a:picLocks noChangeAspect="1" noChangeArrowheads="1"/>
            </p:cNvPicPr>
            <p:nvPr/>
          </p:nvPicPr>
          <p:blipFill>
            <a:blip r:embed="rId5"/>
            <a:srcRect b="50848"/>
            <a:stretch>
              <a:fillRect/>
            </a:stretch>
          </p:blipFill>
          <p:spPr bwMode="auto">
            <a:xfrm>
              <a:off x="8343398" y="2242986"/>
              <a:ext cx="1480680" cy="1641685"/>
            </a:xfrm>
            <a:prstGeom prst="rect">
              <a:avLst/>
            </a:prstGeom>
            <a:noFill/>
          </p:spPr>
        </p:pic>
        <p:pic>
          <p:nvPicPr>
            <p:cNvPr id="43" name="Picture 3" descr="C:\Users\Administrator\Desktop\공부\블로그사진\K-010.jpg"/>
            <p:cNvPicPr>
              <a:picLocks noChangeAspect="1" noChangeArrowheads="1"/>
            </p:cNvPicPr>
            <p:nvPr/>
          </p:nvPicPr>
          <p:blipFill>
            <a:blip r:embed="rId6"/>
            <a:srcRect b="49357"/>
            <a:stretch>
              <a:fillRect/>
            </a:stretch>
          </p:blipFill>
          <p:spPr bwMode="auto">
            <a:xfrm>
              <a:off x="9918543" y="2242986"/>
              <a:ext cx="1530665" cy="1641685"/>
            </a:xfrm>
            <a:prstGeom prst="rect">
              <a:avLst/>
            </a:prstGeom>
            <a:noFill/>
          </p:spPr>
        </p:pic>
      </p:grpSp>
      <p:cxnSp>
        <p:nvCxnSpPr>
          <p:cNvPr id="48" name="직선 연결선 47"/>
          <p:cNvCxnSpPr/>
          <p:nvPr/>
        </p:nvCxnSpPr>
        <p:spPr>
          <a:xfrm>
            <a:off x="5085820" y="1263941"/>
            <a:ext cx="26461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0" y="4038599"/>
            <a:ext cx="12192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0" y="1641202"/>
            <a:ext cx="12192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06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0" y="5715000"/>
            <a:ext cx="12192000" cy="1143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26" name="TextBox 25"/>
          <p:cNvSpPr txBox="1"/>
          <p:nvPr/>
        </p:nvSpPr>
        <p:spPr>
          <a:xfrm>
            <a:off x="9136243" y="2490040"/>
            <a:ext cx="28707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조원 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김효민</a:t>
            </a:r>
            <a:endParaRPr lang="en-US" altLang="ko-KR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기능 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메인프레임으로</a:t>
            </a:r>
            <a:endParaRPr lang="en-US" altLang="ko-KR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넘어가기전 게임 화면으로</a:t>
            </a:r>
            <a:endParaRPr lang="en-US" altLang="ko-KR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검의 이미지로 </a:t>
            </a:r>
            <a:endParaRPr lang="en-US" altLang="ko-KR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게임의 분위기 소개</a:t>
            </a:r>
            <a:endParaRPr lang="en-US" altLang="ko-KR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</a:rPr>
              <a:t>BGM 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추가 </a:t>
            </a:r>
            <a:endParaRPr lang="en-US" altLang="ko-KR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0" name="그림 29" descr="K-00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12" y="487680"/>
            <a:ext cx="8203188" cy="4864682"/>
          </a:xfrm>
          <a:prstGeom prst="rect">
            <a:avLst/>
          </a:prstGeom>
        </p:spPr>
      </p:pic>
      <p:pic>
        <p:nvPicPr>
          <p:cNvPr id="33" name="Picture 2" descr="C:\Users\Administrator\Desktop\공부\블로그사진\K-001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58438" y="5798879"/>
            <a:ext cx="1259906" cy="951221"/>
          </a:xfrm>
          <a:prstGeom prst="rect">
            <a:avLst/>
          </a:prstGeom>
          <a:noFill/>
        </p:spPr>
      </p:pic>
      <p:pic>
        <p:nvPicPr>
          <p:cNvPr id="34" name="Picture 2" descr="C:\Users\Administrator\Desktop\공부\블로그사진\K-002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69808" y="5798879"/>
            <a:ext cx="1244933" cy="951220"/>
          </a:xfrm>
          <a:prstGeom prst="rect">
            <a:avLst/>
          </a:prstGeom>
          <a:solidFill>
            <a:srgbClr val="EAEAEA">
              <a:alpha val="80000"/>
            </a:srgbClr>
          </a:solidFill>
        </p:spPr>
      </p:pic>
      <p:pic>
        <p:nvPicPr>
          <p:cNvPr id="35" name="Picture 3" descr="C:\Users\Administrator\Desktop\공부\블로그사진\K-007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853827" y="5798879"/>
            <a:ext cx="1254613" cy="951220"/>
          </a:xfrm>
          <a:prstGeom prst="rect">
            <a:avLst/>
          </a:prstGeom>
          <a:solidFill>
            <a:srgbClr val="EAEAEA">
              <a:alpha val="80000"/>
            </a:srgbClr>
          </a:solidFill>
        </p:spPr>
      </p:pic>
      <p:pic>
        <p:nvPicPr>
          <p:cNvPr id="36" name="Picture 2" descr="C:\Users\Administrator\Desktop\공부\블로그사진\K-009.jpg"/>
          <p:cNvPicPr>
            <a:picLocks noChangeAspect="1" noChangeArrowheads="1"/>
          </p:cNvPicPr>
          <p:nvPr/>
        </p:nvPicPr>
        <p:blipFill>
          <a:blip r:embed="rId9"/>
          <a:srcRect b="50848"/>
          <a:stretch>
            <a:fillRect/>
          </a:stretch>
        </p:blipFill>
        <p:spPr bwMode="auto">
          <a:xfrm>
            <a:off x="7195375" y="5798879"/>
            <a:ext cx="776773" cy="956673"/>
          </a:xfrm>
          <a:prstGeom prst="rect">
            <a:avLst/>
          </a:prstGeom>
          <a:solidFill>
            <a:srgbClr val="EAEAEA">
              <a:alpha val="80000"/>
            </a:srgbClr>
          </a:solidFill>
        </p:spPr>
      </p:pic>
      <p:pic>
        <p:nvPicPr>
          <p:cNvPr id="37" name="Picture 3" descr="C:\Users\Administrator\Desktop\공부\블로그사진\K-010.jpg"/>
          <p:cNvPicPr>
            <a:picLocks noChangeAspect="1" noChangeArrowheads="1"/>
          </p:cNvPicPr>
          <p:nvPr/>
        </p:nvPicPr>
        <p:blipFill>
          <a:blip r:embed="rId10"/>
          <a:srcRect b="49357"/>
          <a:stretch>
            <a:fillRect/>
          </a:stretch>
        </p:blipFill>
        <p:spPr bwMode="auto">
          <a:xfrm>
            <a:off x="8021705" y="5798879"/>
            <a:ext cx="802996" cy="956673"/>
          </a:xfrm>
          <a:prstGeom prst="rect">
            <a:avLst/>
          </a:prstGeom>
          <a:solidFill>
            <a:srgbClr val="EAEAEA">
              <a:alpha val="80000"/>
            </a:srgbClr>
          </a:solidFill>
        </p:spPr>
      </p:pic>
      <p:cxnSp>
        <p:nvCxnSpPr>
          <p:cNvPr id="9" name="직선 연결선 8"/>
          <p:cNvCxnSpPr/>
          <p:nvPr/>
        </p:nvCxnSpPr>
        <p:spPr>
          <a:xfrm>
            <a:off x="0" y="5684520"/>
            <a:ext cx="12192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0" y="6847840"/>
            <a:ext cx="12192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569808" y="5715000"/>
            <a:ext cx="4411632" cy="1040552"/>
          </a:xfrm>
          <a:prstGeom prst="rect">
            <a:avLst/>
          </a:prstGeom>
          <a:solidFill>
            <a:srgbClr val="7F7F7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46" name="직사각형 45"/>
          <p:cNvSpPr/>
          <p:nvPr/>
        </p:nvSpPr>
        <p:spPr>
          <a:xfrm>
            <a:off x="0" y="0"/>
            <a:ext cx="203041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5" name="텍스트 개체 틀 7"/>
          <p:cNvSpPr txBox="1">
            <a:spLocks/>
          </p:cNvSpPr>
          <p:nvPr/>
        </p:nvSpPr>
        <p:spPr>
          <a:xfrm>
            <a:off x="9178902" y="758217"/>
            <a:ext cx="2828132" cy="674688"/>
          </a:xfrm>
          <a:prstGeom prst="rect">
            <a:avLst/>
          </a:prstGeom>
        </p:spPr>
        <p:txBody>
          <a:bodyPr/>
          <a:lstStyle/>
          <a:p>
            <a:pPr marR="0" lvl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Intro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0058400" y="1231742"/>
            <a:ext cx="106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9561852" y="1344414"/>
            <a:ext cx="2062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WeaponMaster.html</a:t>
            </a:r>
          </a:p>
        </p:txBody>
      </p:sp>
      <p:pic>
        <p:nvPicPr>
          <p:cNvPr id="10" name="introbgm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651262" y="4722750"/>
            <a:ext cx="309604" cy="30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088860" y="1441623"/>
            <a:ext cx="287079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</a:rPr>
              <a:t>조원 </a:t>
            </a:r>
            <a:r>
              <a:rPr lang="en-US" altLang="ko-KR" sz="1600" dirty="0" smtClean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</a:rPr>
              <a:t>고유진</a:t>
            </a:r>
            <a:endParaRPr lang="en-US" altLang="ko-KR" sz="1600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1600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</a:rPr>
              <a:t>기능 </a:t>
            </a:r>
            <a:r>
              <a:rPr lang="en-US" altLang="ko-KR" sz="1600" dirty="0" smtClean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</a:rPr>
              <a:t>게임의 전반적인 </a:t>
            </a:r>
            <a:r>
              <a:rPr lang="en-US" altLang="ko-KR" sz="16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</a:rPr>
              <a:t>메인 화면으로 주된 </a:t>
            </a:r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</a:rPr>
              <a:t>기능은</a:t>
            </a:r>
            <a:endParaRPr lang="en-US" altLang="ko-KR" sz="1600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</a:rPr>
              <a:t>강화 </a:t>
            </a:r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</a:rPr>
              <a:t>기능으로 강화 </a:t>
            </a:r>
            <a:r>
              <a:rPr lang="en-US" altLang="ko-KR" sz="16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</a:rPr>
              <a:t>버튼을 누르면 강화를 </a:t>
            </a:r>
            <a:r>
              <a:rPr lang="en-US" altLang="ko-KR" sz="16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</a:rPr>
              <a:t>시작하고 성공시 다음 단계 </a:t>
            </a:r>
            <a:endParaRPr lang="en-US" altLang="ko-KR" sz="1600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</a:rPr>
              <a:t>무기로 </a:t>
            </a:r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</a:rPr>
              <a:t>변하며 공격력과 </a:t>
            </a:r>
            <a:endParaRPr lang="en-US" altLang="ko-KR" sz="1600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</a:rPr>
              <a:t>내구도가 </a:t>
            </a:r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</a:rPr>
              <a:t>상승 하며 </a:t>
            </a:r>
            <a:r>
              <a:rPr lang="en-US" altLang="ko-KR" sz="16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</a:rPr>
              <a:t>이미지가 변함</a:t>
            </a:r>
            <a:endParaRPr lang="en-US" altLang="ko-KR" sz="1600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altLang="ko-KR" sz="1600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altLang="ko-KR" sz="1600" dirty="0" smtClean="0">
                <a:solidFill>
                  <a:schemeClr val="tx1">
                    <a:lumMod val="50000"/>
                  </a:schemeClr>
                </a:solidFill>
              </a:rPr>
              <a:t>GIF </a:t>
            </a:r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</a:rPr>
              <a:t>파일 추가로</a:t>
            </a:r>
            <a:r>
              <a:rPr lang="en-US" altLang="ko-KR" sz="16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</a:rPr>
              <a:t>강화 </a:t>
            </a:r>
            <a:r>
              <a:rPr lang="ko-KR" altLang="en-US" sz="1600" dirty="0" err="1" smtClean="0">
                <a:solidFill>
                  <a:schemeClr val="tx1">
                    <a:lumMod val="50000"/>
                  </a:schemeClr>
                </a:solidFill>
              </a:rPr>
              <a:t>이펙트</a:t>
            </a:r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</a:rPr>
              <a:t>표현</a:t>
            </a:r>
            <a:endParaRPr lang="en-US" altLang="ko-KR" sz="1600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1600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</a:rPr>
              <a:t>메인 </a:t>
            </a:r>
            <a:r>
              <a:rPr lang="en-US" altLang="ko-KR" sz="1600" dirty="0" smtClean="0">
                <a:solidFill>
                  <a:schemeClr val="tx1">
                    <a:lumMod val="50000"/>
                  </a:schemeClr>
                </a:solidFill>
              </a:rPr>
              <a:t>BGM </a:t>
            </a:r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</a:rPr>
              <a:t>추가 </a:t>
            </a:r>
            <a:endParaRPr lang="en-US" altLang="ko-KR" sz="16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0" y="5715000"/>
            <a:ext cx="12192000" cy="1143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pic>
        <p:nvPicPr>
          <p:cNvPr id="33" name="Picture 2" descr="C:\Users\Administrator\Desktop\공부\블로그사진\K-00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58438" y="5798879"/>
            <a:ext cx="1259906" cy="951221"/>
          </a:xfrm>
          <a:prstGeom prst="rect">
            <a:avLst/>
          </a:prstGeom>
          <a:noFill/>
        </p:spPr>
      </p:pic>
      <p:pic>
        <p:nvPicPr>
          <p:cNvPr id="34" name="Picture 2" descr="C:\Users\Administrator\Desktop\공부\블로그사진\K-002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69808" y="5798879"/>
            <a:ext cx="1244933" cy="951220"/>
          </a:xfrm>
          <a:prstGeom prst="rect">
            <a:avLst/>
          </a:prstGeom>
          <a:solidFill>
            <a:srgbClr val="EAEAEA">
              <a:alpha val="80000"/>
            </a:srgbClr>
          </a:solidFill>
        </p:spPr>
      </p:pic>
      <p:pic>
        <p:nvPicPr>
          <p:cNvPr id="35" name="Picture 3" descr="C:\Users\Administrator\Desktop\공부\블로그사진\K-007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53827" y="5798879"/>
            <a:ext cx="1254613" cy="951220"/>
          </a:xfrm>
          <a:prstGeom prst="rect">
            <a:avLst/>
          </a:prstGeom>
          <a:solidFill>
            <a:srgbClr val="EAEAEA">
              <a:alpha val="80000"/>
            </a:srgbClr>
          </a:solidFill>
        </p:spPr>
      </p:pic>
      <p:pic>
        <p:nvPicPr>
          <p:cNvPr id="36" name="Picture 2" descr="C:\Users\Administrator\Desktop\공부\블로그사진\K-009.jpg"/>
          <p:cNvPicPr>
            <a:picLocks noChangeAspect="1" noChangeArrowheads="1"/>
          </p:cNvPicPr>
          <p:nvPr/>
        </p:nvPicPr>
        <p:blipFill>
          <a:blip r:embed="rId8"/>
          <a:srcRect b="50848"/>
          <a:stretch>
            <a:fillRect/>
          </a:stretch>
        </p:blipFill>
        <p:spPr bwMode="auto">
          <a:xfrm>
            <a:off x="7195375" y="5798879"/>
            <a:ext cx="776773" cy="956673"/>
          </a:xfrm>
          <a:prstGeom prst="rect">
            <a:avLst/>
          </a:prstGeom>
          <a:solidFill>
            <a:srgbClr val="EAEAEA">
              <a:alpha val="80000"/>
            </a:srgbClr>
          </a:solidFill>
        </p:spPr>
      </p:pic>
      <p:pic>
        <p:nvPicPr>
          <p:cNvPr id="37" name="Picture 3" descr="C:\Users\Administrator\Desktop\공부\블로그사진\K-010.jpg"/>
          <p:cNvPicPr>
            <a:picLocks noChangeAspect="1" noChangeArrowheads="1"/>
          </p:cNvPicPr>
          <p:nvPr/>
        </p:nvPicPr>
        <p:blipFill>
          <a:blip r:embed="rId9"/>
          <a:srcRect b="49357"/>
          <a:stretch>
            <a:fillRect/>
          </a:stretch>
        </p:blipFill>
        <p:spPr bwMode="auto">
          <a:xfrm>
            <a:off x="8021705" y="5798879"/>
            <a:ext cx="802996" cy="956673"/>
          </a:xfrm>
          <a:prstGeom prst="rect">
            <a:avLst/>
          </a:prstGeom>
          <a:solidFill>
            <a:srgbClr val="EAEAEA">
              <a:alpha val="80000"/>
            </a:srgbClr>
          </a:solidFill>
        </p:spPr>
      </p:pic>
      <p:cxnSp>
        <p:nvCxnSpPr>
          <p:cNvPr id="9" name="직선 연결선 8"/>
          <p:cNvCxnSpPr/>
          <p:nvPr/>
        </p:nvCxnSpPr>
        <p:spPr>
          <a:xfrm>
            <a:off x="0" y="5684520"/>
            <a:ext cx="12192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0" y="6847840"/>
            <a:ext cx="12192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5814740" y="5715000"/>
            <a:ext cx="3166699" cy="1040552"/>
          </a:xfrm>
          <a:prstGeom prst="rect">
            <a:avLst/>
          </a:prstGeom>
          <a:solidFill>
            <a:srgbClr val="7F7F7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pic>
        <p:nvPicPr>
          <p:cNvPr id="14" name="Picture 2" descr="C:\Users\Administrator\Desktop\공부\블로그사진\K-002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1520" y="152782"/>
            <a:ext cx="7750628" cy="5331278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2509520" y="5715000"/>
            <a:ext cx="2060288" cy="1040552"/>
          </a:xfrm>
          <a:prstGeom prst="rect">
            <a:avLst/>
          </a:prstGeom>
          <a:solidFill>
            <a:srgbClr val="7F7F7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203041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8" name="텍스트 개체 틀 7"/>
          <p:cNvSpPr txBox="1">
            <a:spLocks/>
          </p:cNvSpPr>
          <p:nvPr/>
        </p:nvSpPr>
        <p:spPr>
          <a:xfrm>
            <a:off x="9178902" y="442928"/>
            <a:ext cx="2828132" cy="674688"/>
          </a:xfrm>
          <a:prstGeom prst="rect">
            <a:avLst/>
          </a:prstGeom>
        </p:spPr>
        <p:txBody>
          <a:bodyPr/>
          <a:lstStyle/>
          <a:p>
            <a:pPr marR="0" lvl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058400" y="902556"/>
            <a:ext cx="106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9872514" y="932950"/>
            <a:ext cx="1440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Weapon.html</a:t>
            </a:r>
          </a:p>
        </p:txBody>
      </p:sp>
      <p:pic>
        <p:nvPicPr>
          <p:cNvPr id="4" name="bgm1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555432" y="5142229"/>
            <a:ext cx="226895" cy="22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6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0" y="5715000"/>
            <a:ext cx="12192000" cy="1143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pic>
        <p:nvPicPr>
          <p:cNvPr id="33" name="Picture 2" descr="C:\Users\Administrator\Desktop\공부\블로그사진\K-00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58438" y="5798879"/>
            <a:ext cx="1259906" cy="951221"/>
          </a:xfrm>
          <a:prstGeom prst="rect">
            <a:avLst/>
          </a:prstGeom>
          <a:noFill/>
        </p:spPr>
      </p:pic>
      <p:pic>
        <p:nvPicPr>
          <p:cNvPr id="34" name="Picture 2" descr="C:\Users\Administrator\Desktop\공부\블로그사진\K-002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69808" y="5798879"/>
            <a:ext cx="1244933" cy="951220"/>
          </a:xfrm>
          <a:prstGeom prst="rect">
            <a:avLst/>
          </a:prstGeom>
          <a:solidFill>
            <a:srgbClr val="EAEAEA">
              <a:alpha val="80000"/>
            </a:srgbClr>
          </a:solidFill>
        </p:spPr>
      </p:pic>
      <p:pic>
        <p:nvPicPr>
          <p:cNvPr id="35" name="Picture 3" descr="C:\Users\Administrator\Desktop\공부\블로그사진\K-007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853827" y="5798879"/>
            <a:ext cx="1254613" cy="951220"/>
          </a:xfrm>
          <a:prstGeom prst="rect">
            <a:avLst/>
          </a:prstGeom>
          <a:solidFill>
            <a:srgbClr val="EAEAEA">
              <a:alpha val="80000"/>
            </a:srgbClr>
          </a:solidFill>
        </p:spPr>
      </p:pic>
      <p:pic>
        <p:nvPicPr>
          <p:cNvPr id="36" name="Picture 2" descr="C:\Users\Administrator\Desktop\공부\블로그사진\K-009.jpg"/>
          <p:cNvPicPr>
            <a:picLocks noChangeAspect="1" noChangeArrowheads="1"/>
          </p:cNvPicPr>
          <p:nvPr/>
        </p:nvPicPr>
        <p:blipFill>
          <a:blip r:embed="rId10"/>
          <a:srcRect b="50848"/>
          <a:stretch>
            <a:fillRect/>
          </a:stretch>
        </p:blipFill>
        <p:spPr bwMode="auto">
          <a:xfrm>
            <a:off x="7195375" y="5798879"/>
            <a:ext cx="776773" cy="956673"/>
          </a:xfrm>
          <a:prstGeom prst="rect">
            <a:avLst/>
          </a:prstGeom>
          <a:solidFill>
            <a:srgbClr val="EAEAEA">
              <a:alpha val="80000"/>
            </a:srgbClr>
          </a:solidFill>
        </p:spPr>
      </p:pic>
      <p:pic>
        <p:nvPicPr>
          <p:cNvPr id="37" name="Picture 3" descr="C:\Users\Administrator\Desktop\공부\블로그사진\K-010.jpg"/>
          <p:cNvPicPr>
            <a:picLocks noChangeAspect="1" noChangeArrowheads="1"/>
          </p:cNvPicPr>
          <p:nvPr/>
        </p:nvPicPr>
        <p:blipFill>
          <a:blip r:embed="rId11"/>
          <a:srcRect b="49357"/>
          <a:stretch>
            <a:fillRect/>
          </a:stretch>
        </p:blipFill>
        <p:spPr bwMode="auto">
          <a:xfrm>
            <a:off x="8021705" y="5798879"/>
            <a:ext cx="802996" cy="956673"/>
          </a:xfrm>
          <a:prstGeom prst="rect">
            <a:avLst/>
          </a:prstGeom>
          <a:solidFill>
            <a:srgbClr val="EAEAEA">
              <a:alpha val="80000"/>
            </a:srgbClr>
          </a:solidFill>
        </p:spPr>
      </p:pic>
      <p:cxnSp>
        <p:nvCxnSpPr>
          <p:cNvPr id="9" name="직선 연결선 8"/>
          <p:cNvCxnSpPr/>
          <p:nvPr/>
        </p:nvCxnSpPr>
        <p:spPr>
          <a:xfrm>
            <a:off x="0" y="5684520"/>
            <a:ext cx="12192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0" y="6847840"/>
            <a:ext cx="12192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7195375" y="5715000"/>
            <a:ext cx="1786064" cy="1040552"/>
          </a:xfrm>
          <a:prstGeom prst="rect">
            <a:avLst/>
          </a:prstGeom>
          <a:solidFill>
            <a:srgbClr val="7F7F7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6" name="직사각형 15"/>
          <p:cNvSpPr/>
          <p:nvPr/>
        </p:nvSpPr>
        <p:spPr>
          <a:xfrm>
            <a:off x="2509519" y="5715000"/>
            <a:ext cx="3305221" cy="1040552"/>
          </a:xfrm>
          <a:prstGeom prst="rect">
            <a:avLst/>
          </a:prstGeom>
          <a:solidFill>
            <a:srgbClr val="7F7F7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pic>
        <p:nvPicPr>
          <p:cNvPr id="17" name="Picture 3" descr="C:\Users\Administrator\Desktop\공부\블로그사진\K-007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38163" y="145940"/>
            <a:ext cx="7806032" cy="5327960"/>
          </a:xfrm>
          <a:prstGeom prst="rect">
            <a:avLst/>
          </a:prstGeom>
          <a:noFill/>
        </p:spPr>
      </p:pic>
      <p:sp>
        <p:nvSpPr>
          <p:cNvPr id="20" name="직사각형 19"/>
          <p:cNvSpPr/>
          <p:nvPr/>
        </p:nvSpPr>
        <p:spPr>
          <a:xfrm>
            <a:off x="0" y="0"/>
            <a:ext cx="203041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8824701" y="1547365"/>
            <a:ext cx="2870791" cy="3693319"/>
            <a:chOff x="8727514" y="1760586"/>
            <a:chExt cx="2870791" cy="3693319"/>
          </a:xfrm>
        </p:grpSpPr>
        <p:sp>
          <p:nvSpPr>
            <p:cNvPr id="18" name="TextBox 17"/>
            <p:cNvSpPr txBox="1"/>
            <p:nvPr/>
          </p:nvSpPr>
          <p:spPr>
            <a:xfrm>
              <a:off x="8727514" y="1760586"/>
              <a:ext cx="2870791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50000"/>
                    </a:schemeClr>
                  </a:solidFill>
                </a:rPr>
                <a:t>조장 </a:t>
              </a:r>
              <a:r>
                <a:rPr lang="en-US" altLang="ko-KR" dirty="0" smtClean="0">
                  <a:solidFill>
                    <a:schemeClr val="tx1">
                      <a:lumMod val="50000"/>
                    </a:schemeClr>
                  </a:solidFill>
                </a:rPr>
                <a:t>: </a:t>
              </a:r>
              <a:r>
                <a:rPr lang="ko-KR" altLang="en-US" dirty="0" smtClean="0">
                  <a:solidFill>
                    <a:schemeClr val="tx1">
                      <a:lumMod val="50000"/>
                    </a:schemeClr>
                  </a:solidFill>
                </a:rPr>
                <a:t>박형우</a:t>
              </a:r>
              <a:endParaRPr lang="en-US" altLang="ko-KR" dirty="0" smtClean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>
                      <a:lumMod val="50000"/>
                    </a:schemeClr>
                  </a:solidFill>
                </a:rPr>
                <a:t>기능 </a:t>
              </a:r>
              <a:r>
                <a:rPr lang="en-US" altLang="ko-KR" dirty="0" smtClean="0">
                  <a:solidFill>
                    <a:schemeClr val="tx1">
                      <a:lumMod val="50000"/>
                    </a:schemeClr>
                  </a:solidFill>
                </a:rPr>
                <a:t>: </a:t>
              </a:r>
              <a:r>
                <a:rPr lang="ko-KR" altLang="en-US" dirty="0" smtClean="0">
                  <a:solidFill>
                    <a:schemeClr val="tx1">
                      <a:lumMod val="50000"/>
                    </a:schemeClr>
                  </a:solidFill>
                </a:rPr>
                <a:t>강화에 필요한 </a:t>
              </a:r>
              <a:r>
                <a:rPr lang="en-US" altLang="ko-KR" dirty="0" smtClean="0">
                  <a:solidFill>
                    <a:schemeClr val="tx1">
                      <a:lumMod val="50000"/>
                    </a:schemeClr>
                  </a:solidFill>
                </a:rPr>
                <a:t/>
              </a:r>
              <a:br>
                <a:rPr lang="en-US" altLang="ko-KR" dirty="0" smtClean="0">
                  <a:solidFill>
                    <a:schemeClr val="tx1">
                      <a:lumMod val="50000"/>
                    </a:schemeClr>
                  </a:solidFill>
                </a:rPr>
              </a:br>
              <a:r>
                <a:rPr lang="ko-KR" altLang="en-US" dirty="0" smtClean="0">
                  <a:solidFill>
                    <a:schemeClr val="tx1">
                      <a:lumMod val="50000"/>
                    </a:schemeClr>
                  </a:solidFill>
                </a:rPr>
                <a:t>골드를 모으기 위해 </a:t>
              </a:r>
              <a:r>
                <a:rPr lang="en-US" altLang="ko-KR" dirty="0" smtClean="0">
                  <a:solidFill>
                    <a:schemeClr val="tx1">
                      <a:lumMod val="50000"/>
                    </a:schemeClr>
                  </a:solidFill>
                </a:rPr>
                <a:t/>
              </a:r>
              <a:br>
                <a:rPr lang="en-US" altLang="ko-KR" dirty="0" smtClean="0">
                  <a:solidFill>
                    <a:schemeClr val="tx1">
                      <a:lumMod val="50000"/>
                    </a:schemeClr>
                  </a:solidFill>
                </a:rPr>
              </a:br>
              <a:r>
                <a:rPr lang="ko-KR" altLang="en-US" dirty="0" smtClean="0">
                  <a:solidFill>
                    <a:schemeClr val="tx1">
                      <a:lumMod val="50000"/>
                    </a:schemeClr>
                  </a:solidFill>
                </a:rPr>
                <a:t>필요한 요소</a:t>
              </a:r>
              <a:endParaRPr lang="en-US" altLang="ko-KR" dirty="0" smtClean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dirty="0" err="1" smtClean="0">
                  <a:solidFill>
                    <a:schemeClr val="tx1">
                      <a:lumMod val="50000"/>
                    </a:schemeClr>
                  </a:solidFill>
                </a:rPr>
                <a:t>몬스터가</a:t>
              </a:r>
              <a:r>
                <a:rPr lang="ko-KR" altLang="en-US" dirty="0" smtClean="0">
                  <a:solidFill>
                    <a:schemeClr val="tx1">
                      <a:lumMod val="50000"/>
                    </a:schemeClr>
                  </a:solidFill>
                </a:rPr>
                <a:t> 나오면 클릭을 통하여 공격이 가능하</a:t>
              </a:r>
              <a:r>
                <a:rPr lang="ko-KR" altLang="en-US" dirty="0">
                  <a:solidFill>
                    <a:schemeClr val="tx1">
                      <a:lumMod val="50000"/>
                    </a:schemeClr>
                  </a:solidFill>
                </a:rPr>
                <a:t>고</a:t>
              </a:r>
              <a:r>
                <a:rPr lang="ko-KR" altLang="en-US" dirty="0" smtClean="0">
                  <a:solidFill>
                    <a:schemeClr val="tx1">
                      <a:lumMod val="50000"/>
                    </a:schemeClr>
                  </a:solidFill>
                </a:rPr>
                <a:t> 플레이어의 체력이 </a:t>
              </a:r>
              <a:r>
                <a:rPr lang="en-US" altLang="ko-KR" dirty="0" smtClean="0">
                  <a:solidFill>
                    <a:schemeClr val="tx1">
                      <a:lumMod val="50000"/>
                    </a:schemeClr>
                  </a:solidFill>
                </a:rPr>
                <a:t>0</a:t>
              </a:r>
              <a:r>
                <a:rPr lang="ko-KR" altLang="en-US" dirty="0">
                  <a:solidFill>
                    <a:schemeClr val="tx1">
                      <a:lumMod val="50000"/>
                    </a:schemeClr>
                  </a:solidFill>
                </a:rPr>
                <a:t>이</a:t>
              </a:r>
              <a:r>
                <a:rPr lang="ko-KR" altLang="en-US" dirty="0" smtClean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>
                      <a:lumMod val="50000"/>
                    </a:schemeClr>
                  </a:solidFill>
                </a:rPr>
                <a:t/>
              </a:r>
              <a:br>
                <a:rPr lang="en-US" altLang="ko-KR" dirty="0" smtClean="0">
                  <a:solidFill>
                    <a:schemeClr val="tx1">
                      <a:lumMod val="50000"/>
                    </a:schemeClr>
                  </a:solidFill>
                </a:rPr>
              </a:br>
              <a:r>
                <a:rPr lang="ko-KR" altLang="en-US" dirty="0" smtClean="0">
                  <a:solidFill>
                    <a:schemeClr val="tx1">
                      <a:lumMod val="50000"/>
                    </a:schemeClr>
                  </a:solidFill>
                </a:rPr>
                <a:t>되거나 시간이 종료되면 사냥 종료</a:t>
              </a:r>
              <a:endParaRPr lang="en-US" altLang="ko-KR" dirty="0" smtClean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endParaRPr lang="en-US" altLang="ko-KR" dirty="0" smtClean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>
                      <a:lumMod val="50000"/>
                    </a:schemeClr>
                  </a:solidFill>
                </a:rPr>
                <a:t>타격소리</a:t>
              </a:r>
              <a:endParaRPr lang="en-US" altLang="ko-KR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>
                      <a:lumMod val="50000"/>
                    </a:schemeClr>
                  </a:solidFill>
                </a:rPr>
                <a:t>사망소리</a:t>
              </a:r>
              <a:endParaRPr lang="en-US" altLang="ko-KR" dirty="0" smtClean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2" name="death.mp3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2"/>
            <a:stretch>
              <a:fillRect/>
            </a:stretch>
          </p:blipFill>
          <p:spPr>
            <a:xfrm>
              <a:off x="9365700" y="5119918"/>
              <a:ext cx="241532" cy="241532"/>
            </a:xfrm>
            <a:prstGeom prst="rect">
              <a:avLst/>
            </a:prstGeom>
          </p:spPr>
        </p:pic>
        <p:pic>
          <p:nvPicPr>
            <p:cNvPr id="3" name="sword3.mp3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2"/>
            <a:stretch>
              <a:fillRect/>
            </a:stretch>
          </p:blipFill>
          <p:spPr>
            <a:xfrm>
              <a:off x="9365700" y="4831274"/>
              <a:ext cx="243682" cy="243682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8896490" y="442928"/>
            <a:ext cx="2828132" cy="859354"/>
            <a:chOff x="8896490" y="442928"/>
            <a:chExt cx="2828132" cy="859354"/>
          </a:xfrm>
        </p:grpSpPr>
        <p:sp>
          <p:nvSpPr>
            <p:cNvPr id="19" name="텍스트 개체 틀 7"/>
            <p:cNvSpPr txBox="1">
              <a:spLocks/>
            </p:cNvSpPr>
            <p:nvPr/>
          </p:nvSpPr>
          <p:spPr>
            <a:xfrm>
              <a:off x="8896490" y="442928"/>
              <a:ext cx="2828132" cy="674688"/>
            </a:xfrm>
            <a:prstGeom prst="rect">
              <a:avLst/>
            </a:prstGeom>
          </p:spPr>
          <p:txBody>
            <a:bodyPr/>
            <a:lstStyle/>
            <a:p>
              <a:pPr marR="0" lvl="0" algn="ctr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2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</a:t>
              </a:r>
              <a:r>
                <a:rPr lang="ko-KR" altLang="en-US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냥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9775988" y="902556"/>
              <a:ext cx="1066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9590102" y="932950"/>
              <a:ext cx="13981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50000"/>
                    </a:schemeClr>
                  </a:solidFill>
                </a:rPr>
                <a:t>Hunting.html</a:t>
              </a:r>
              <a:endParaRPr lang="en-US" altLang="ko-KR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2179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466027" y="2446042"/>
            <a:ext cx="33416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조원 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김영진</a:t>
            </a:r>
            <a:endParaRPr lang="en-US" altLang="ko-KR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기능 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사냥에서 획득한 </a:t>
            </a:r>
            <a:endParaRPr lang="en-US" altLang="ko-KR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골드로 마켓에서 물약 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 강화권을 구매하여 </a:t>
            </a:r>
            <a:r>
              <a:rPr lang="ko-KR" altLang="en-US" dirty="0" err="1" smtClean="0">
                <a:solidFill>
                  <a:schemeClr val="tx1">
                    <a:lumMod val="50000"/>
                  </a:schemeClr>
                </a:solidFill>
              </a:rPr>
              <a:t>인벤토리에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저장 가능</a:t>
            </a:r>
            <a:endParaRPr lang="en-US" altLang="ko-KR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</a:rPr>
              <a:t>Bank.html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과 연결되어 </a:t>
            </a:r>
            <a:endParaRPr lang="en-US" altLang="ko-KR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골드 유동적 사용가능</a:t>
            </a:r>
            <a:endParaRPr lang="en-US" altLang="ko-KR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0" y="5715000"/>
            <a:ext cx="12192000" cy="1143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pic>
        <p:nvPicPr>
          <p:cNvPr id="33" name="Picture 2" descr="C:\Users\Administrator\Desktop\공부\블로그사진\K-0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8438" y="5798879"/>
            <a:ext cx="1259906" cy="951221"/>
          </a:xfrm>
          <a:prstGeom prst="rect">
            <a:avLst/>
          </a:prstGeom>
          <a:noFill/>
        </p:spPr>
      </p:pic>
      <p:pic>
        <p:nvPicPr>
          <p:cNvPr id="34" name="Picture 2" descr="C:\Users\Administrator\Desktop\공부\블로그사진\K-00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69808" y="5798879"/>
            <a:ext cx="1244933" cy="951220"/>
          </a:xfrm>
          <a:prstGeom prst="rect">
            <a:avLst/>
          </a:prstGeom>
          <a:solidFill>
            <a:srgbClr val="EAEAEA">
              <a:alpha val="80000"/>
            </a:srgbClr>
          </a:solidFill>
        </p:spPr>
      </p:pic>
      <p:pic>
        <p:nvPicPr>
          <p:cNvPr id="35" name="Picture 3" descr="C:\Users\Administrator\Desktop\공부\블로그사진\K-007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53827" y="5798879"/>
            <a:ext cx="1254613" cy="951220"/>
          </a:xfrm>
          <a:prstGeom prst="rect">
            <a:avLst/>
          </a:prstGeom>
          <a:solidFill>
            <a:srgbClr val="EAEAEA">
              <a:alpha val="80000"/>
            </a:srgbClr>
          </a:solidFill>
        </p:spPr>
      </p:pic>
      <p:pic>
        <p:nvPicPr>
          <p:cNvPr id="36" name="Picture 2" descr="C:\Users\Administrator\Desktop\공부\블로그사진\K-009.jpg"/>
          <p:cNvPicPr>
            <a:picLocks noChangeAspect="1" noChangeArrowheads="1"/>
          </p:cNvPicPr>
          <p:nvPr/>
        </p:nvPicPr>
        <p:blipFill>
          <a:blip r:embed="rId6"/>
          <a:srcRect b="50848"/>
          <a:stretch>
            <a:fillRect/>
          </a:stretch>
        </p:blipFill>
        <p:spPr bwMode="auto">
          <a:xfrm>
            <a:off x="7195375" y="5798879"/>
            <a:ext cx="776773" cy="956673"/>
          </a:xfrm>
          <a:prstGeom prst="rect">
            <a:avLst/>
          </a:prstGeom>
          <a:solidFill>
            <a:srgbClr val="EAEAEA">
              <a:alpha val="80000"/>
            </a:srgbClr>
          </a:solidFill>
        </p:spPr>
      </p:pic>
      <p:pic>
        <p:nvPicPr>
          <p:cNvPr id="37" name="Picture 3" descr="C:\Users\Administrator\Desktop\공부\블로그사진\K-010.jpg"/>
          <p:cNvPicPr>
            <a:picLocks noChangeAspect="1" noChangeArrowheads="1"/>
          </p:cNvPicPr>
          <p:nvPr/>
        </p:nvPicPr>
        <p:blipFill>
          <a:blip r:embed="rId7"/>
          <a:srcRect b="49357"/>
          <a:stretch>
            <a:fillRect/>
          </a:stretch>
        </p:blipFill>
        <p:spPr bwMode="auto">
          <a:xfrm>
            <a:off x="8021705" y="5798879"/>
            <a:ext cx="802996" cy="956673"/>
          </a:xfrm>
          <a:prstGeom prst="rect">
            <a:avLst/>
          </a:prstGeom>
          <a:solidFill>
            <a:srgbClr val="EAEAEA">
              <a:alpha val="80000"/>
            </a:srgbClr>
          </a:solidFill>
        </p:spPr>
      </p:pic>
      <p:cxnSp>
        <p:nvCxnSpPr>
          <p:cNvPr id="9" name="직선 연결선 8"/>
          <p:cNvCxnSpPr/>
          <p:nvPr/>
        </p:nvCxnSpPr>
        <p:spPr>
          <a:xfrm>
            <a:off x="0" y="5684520"/>
            <a:ext cx="12192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0" y="6847840"/>
            <a:ext cx="12192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509520" y="5715000"/>
            <a:ext cx="4598920" cy="1040552"/>
          </a:xfrm>
          <a:prstGeom prst="rect">
            <a:avLst/>
          </a:prstGeom>
          <a:solidFill>
            <a:srgbClr val="7F7F7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pic>
        <p:nvPicPr>
          <p:cNvPr id="17" name="Picture 2" descr="C:\Users\Administrator\Desktop\공부\블로그사진\K-009.jpg"/>
          <p:cNvPicPr>
            <a:picLocks noChangeAspect="1" noChangeArrowheads="1"/>
          </p:cNvPicPr>
          <p:nvPr/>
        </p:nvPicPr>
        <p:blipFill rotWithShape="1">
          <a:blip r:embed="rId6"/>
          <a:srcRect t="1" r="14996" b="54093"/>
          <a:stretch/>
        </p:blipFill>
        <p:spPr bwMode="auto">
          <a:xfrm>
            <a:off x="969064" y="1293007"/>
            <a:ext cx="3068791" cy="373835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</p:pic>
      <p:pic>
        <p:nvPicPr>
          <p:cNvPr id="18" name="Picture 3" descr="C:\Users\Administrator\Desktop\공부\블로그사진\K-010.jpg"/>
          <p:cNvPicPr>
            <a:picLocks noChangeAspect="1" noChangeArrowheads="1"/>
          </p:cNvPicPr>
          <p:nvPr/>
        </p:nvPicPr>
        <p:blipFill rotWithShape="1">
          <a:blip r:embed="rId7"/>
          <a:srcRect r="7136" b="52702"/>
          <a:stretch/>
        </p:blipFill>
        <p:spPr bwMode="auto">
          <a:xfrm>
            <a:off x="4429761" y="1293010"/>
            <a:ext cx="3465732" cy="373835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0" y="0"/>
            <a:ext cx="203041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1993502" y="6249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인벤토</a:t>
            </a:r>
            <a:r>
              <a:rPr lang="ko-KR" alt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리</a:t>
            </a:r>
            <a:endParaRPr lang="ko-KR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993502" y="994282"/>
            <a:ext cx="11079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28436" y="6249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마켓</a:t>
            </a:r>
            <a:endParaRPr lang="ko-KR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608629" y="994282"/>
            <a:ext cx="11079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8737172" y="1091240"/>
            <a:ext cx="2828132" cy="948082"/>
            <a:chOff x="8873050" y="416552"/>
            <a:chExt cx="2828132" cy="948082"/>
          </a:xfrm>
        </p:grpSpPr>
        <p:grpSp>
          <p:nvGrpSpPr>
            <p:cNvPr id="25" name="그룹 24"/>
            <p:cNvGrpSpPr/>
            <p:nvPr/>
          </p:nvGrpSpPr>
          <p:grpSpPr>
            <a:xfrm>
              <a:off x="9126367" y="902556"/>
              <a:ext cx="2438937" cy="462078"/>
              <a:chOff x="9126367" y="902556"/>
              <a:chExt cx="2438937" cy="462078"/>
            </a:xfrm>
          </p:grpSpPr>
          <p:cxnSp>
            <p:nvCxnSpPr>
              <p:cNvPr id="27" name="직선 연결선 26"/>
              <p:cNvCxnSpPr/>
              <p:nvPr/>
            </p:nvCxnSpPr>
            <p:spPr>
              <a:xfrm>
                <a:off x="9423238" y="902556"/>
                <a:ext cx="169903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/>
              <p:cNvSpPr/>
              <p:nvPr/>
            </p:nvSpPr>
            <p:spPr>
              <a:xfrm>
                <a:off x="9126367" y="995302"/>
                <a:ext cx="24389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50000"/>
                      </a:schemeClr>
                    </a:solidFill>
                  </a:rPr>
                  <a:t>Inven.html , Market.html</a:t>
                </a:r>
              </a:p>
            </p:txBody>
          </p:sp>
        </p:grpSp>
        <p:sp>
          <p:nvSpPr>
            <p:cNvPr id="29" name="텍스트 개체 틀 7"/>
            <p:cNvSpPr txBox="1">
              <a:spLocks/>
            </p:cNvSpPr>
            <p:nvPr/>
          </p:nvSpPr>
          <p:spPr>
            <a:xfrm>
              <a:off x="8873050" y="416552"/>
              <a:ext cx="2828132" cy="674688"/>
            </a:xfrm>
            <a:prstGeom prst="rect">
              <a:avLst/>
            </a:prstGeom>
          </p:spPr>
          <p:txBody>
            <a:bodyPr/>
            <a:lstStyle/>
            <a:p>
              <a:pPr marR="0" lvl="0" algn="ctr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인벤</a:t>
              </a: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마켓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2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188047" y="2681061"/>
            <a:ext cx="33425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latin typeface="HY나무B" pitchFamily="18" charset="-127"/>
                <a:ea typeface="HY나무B" pitchFamily="18" charset="-127"/>
              </a:rPr>
              <a:t>Source</a:t>
            </a:r>
            <a:endParaRPr lang="ko-KR" altLang="en-US" sz="8000" dirty="0"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203041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3639303" y="4002821"/>
            <a:ext cx="504171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0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4099560" y="870672"/>
            <a:ext cx="3290764" cy="669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각 화면들의 크기조절 함수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30040" y="268486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프레임 크기 조절</a:t>
            </a:r>
            <a:endParaRPr lang="ko-KR" altLang="en-US" sz="32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048760" y="866287"/>
            <a:ext cx="33822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4130040" y="1535957"/>
            <a:ext cx="3459544" cy="1997176"/>
            <a:chOff x="731520" y="2834640"/>
            <a:chExt cx="4206240" cy="2428240"/>
          </a:xfrm>
          <a:solidFill>
            <a:schemeClr val="tx1">
              <a:lumMod val="95000"/>
            </a:schemeClr>
          </a:solidFill>
        </p:grpSpPr>
        <p:sp>
          <p:nvSpPr>
            <p:cNvPr id="21" name="직사각형 20"/>
            <p:cNvSpPr/>
            <p:nvPr/>
          </p:nvSpPr>
          <p:spPr>
            <a:xfrm>
              <a:off x="731520" y="2834640"/>
              <a:ext cx="4206240" cy="24282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731520" y="2834640"/>
              <a:ext cx="3058160" cy="24282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789680" y="2834640"/>
              <a:ext cx="1148080" cy="360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7" name="그림 36" descr="K-011.jpg"/>
          <p:cNvPicPr>
            <a:picLocks noChangeAspect="1"/>
          </p:cNvPicPr>
          <p:nvPr/>
        </p:nvPicPr>
        <p:blipFill rotWithShape="1">
          <a:blip r:embed="rId2"/>
          <a:srcRect t="51287"/>
          <a:stretch/>
        </p:blipFill>
        <p:spPr>
          <a:xfrm>
            <a:off x="6772616" y="3951549"/>
            <a:ext cx="4326562" cy="267962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22" name="그림 21" descr="K-011.jpg"/>
          <p:cNvPicPr>
            <a:picLocks noChangeAspect="1"/>
          </p:cNvPicPr>
          <p:nvPr/>
        </p:nvPicPr>
        <p:blipFill rotWithShape="1">
          <a:blip r:embed="rId2"/>
          <a:srcRect b="48871"/>
          <a:stretch/>
        </p:blipFill>
        <p:spPr>
          <a:xfrm>
            <a:off x="1028084" y="3951767"/>
            <a:ext cx="4121782" cy="267941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cxnSp>
        <p:nvCxnSpPr>
          <p:cNvPr id="26" name="직선 연결선 25"/>
          <p:cNvCxnSpPr/>
          <p:nvPr/>
        </p:nvCxnSpPr>
        <p:spPr>
          <a:xfrm flipV="1">
            <a:off x="2590800" y="2646973"/>
            <a:ext cx="782320" cy="1304794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373120" y="2646973"/>
            <a:ext cx="1463040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133784" y="2646973"/>
            <a:ext cx="1463040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8596824" y="2646973"/>
            <a:ext cx="940876" cy="1304794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4826000" y="2590800"/>
            <a:ext cx="106973" cy="1069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7039657" y="2590800"/>
            <a:ext cx="106973" cy="1069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0" y="0"/>
            <a:ext cx="203041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2" name="직사각형 1"/>
          <p:cNvSpPr/>
          <p:nvPr/>
        </p:nvSpPr>
        <p:spPr>
          <a:xfrm>
            <a:off x="4130040" y="1521369"/>
            <a:ext cx="2515272" cy="2011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645312" y="1832609"/>
            <a:ext cx="944272" cy="1700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istrator\Desktop\공부\블로그사진\K-00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4826" y="3337206"/>
            <a:ext cx="7225482" cy="3317593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" t="9185" r="24834" b="4741"/>
          <a:stretch/>
        </p:blipFill>
        <p:spPr bwMode="auto">
          <a:xfrm>
            <a:off x="6318876" y="1708520"/>
            <a:ext cx="2224175" cy="1480235"/>
          </a:xfrm>
          <a:prstGeom prst="rect">
            <a:avLst/>
          </a:prstGeom>
          <a:noFill/>
          <a:ln w="9525">
            <a:solidFill>
              <a:srgbClr val="92D050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2" r="25004" b="5456"/>
          <a:stretch/>
        </p:blipFill>
        <p:spPr bwMode="auto">
          <a:xfrm>
            <a:off x="3001407" y="1712285"/>
            <a:ext cx="2349221" cy="1488560"/>
          </a:xfrm>
          <a:prstGeom prst="rect">
            <a:avLst/>
          </a:prstGeom>
          <a:noFill/>
          <a:ln w="9525">
            <a:solidFill>
              <a:srgbClr val="92D050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3373758" y="957727"/>
            <a:ext cx="4912360" cy="669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 </a:t>
            </a:r>
            <a:r>
              <a:rPr lang="ko-KR" altLang="en-US" dirty="0" smtClean="0"/>
              <a:t>성공 시 레벨이 </a:t>
            </a:r>
            <a:r>
              <a:rPr lang="ko-KR" altLang="en-US" dirty="0"/>
              <a:t>증가하며</a:t>
            </a:r>
            <a:endParaRPr lang="en-US" altLang="ko-KR" dirty="0"/>
          </a:p>
          <a:p>
            <a:pPr algn="ctr"/>
            <a:r>
              <a:rPr lang="ko-KR" altLang="en-US" dirty="0"/>
              <a:t>모든 정보들이 업그레이드 되어 </a:t>
            </a:r>
            <a:r>
              <a:rPr lang="ko-KR" altLang="en-US" dirty="0" smtClean="0"/>
              <a:t>출력되는 함수</a:t>
            </a:r>
            <a:endParaRPr lang="en-US" altLang="ko-KR" dirty="0"/>
          </a:p>
        </p:txBody>
      </p:sp>
      <p:sp>
        <p:nvSpPr>
          <p:cNvPr id="31" name="TextBox 30"/>
          <p:cNvSpPr txBox="1"/>
          <p:nvPr/>
        </p:nvSpPr>
        <p:spPr>
          <a:xfrm>
            <a:off x="4822266" y="268486"/>
            <a:ext cx="1939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강화 성공</a:t>
            </a:r>
            <a:endParaRPr lang="ko-KR" altLang="en-US" sz="32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048760" y="866287"/>
            <a:ext cx="33822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0" y="0"/>
            <a:ext cx="203041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5495192" y="2448637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어번 팝">
  <a:themeElements>
    <a:clrScheme name="어번 팝">
      <a:dk1>
        <a:srgbClr val="000000"/>
      </a:dk1>
      <a:lt1>
        <a:srgbClr val="FFFFFF"/>
      </a:lt1>
      <a:dk2>
        <a:srgbClr val="282828"/>
      </a:dk2>
      <a:lt2>
        <a:srgbClr val="D4D4D4"/>
      </a:lt2>
      <a:accent1>
        <a:srgbClr val="86CE24"/>
      </a:accent1>
      <a:accent2>
        <a:srgbClr val="00A2E6"/>
      </a:accent2>
      <a:accent3>
        <a:srgbClr val="FAC810"/>
      </a:accent3>
      <a:accent4>
        <a:srgbClr val="7D8F8C"/>
      </a:accent4>
      <a:accent5>
        <a:srgbClr val="D06B20"/>
      </a:accent5>
      <a:accent6>
        <a:srgbClr val="958B8B"/>
      </a:accent6>
      <a:hlink>
        <a:srgbClr val="FF9900"/>
      </a:hlink>
      <a:folHlink>
        <a:srgbClr val="969696"/>
      </a:folHlink>
    </a:clrScheme>
    <a:fontScheme name="어번 팝">
      <a:maj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어번 팝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58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contourW="15875">
            <a:bevelT w="95250" h="1270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alpha val="100000"/>
                <a:satMod val="100000"/>
                <a:lumMod val="100000"/>
              </a:schemeClr>
            </a:gs>
            <a:gs pos="9000">
              <a:schemeClr val="phClr">
                <a:tint val="90000"/>
                <a:shade val="100000"/>
                <a:alpha val="100000"/>
                <a:satMod val="100000"/>
                <a:lumMod val="100000"/>
              </a:schemeClr>
            </a:gs>
            <a:gs pos="34000">
              <a:schemeClr val="phClr">
                <a:tint val="83000"/>
                <a:shade val="100000"/>
                <a:alpha val="100000"/>
                <a:satMod val="100000"/>
                <a:lumMod val="100000"/>
              </a:schemeClr>
            </a:gs>
            <a:gs pos="62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  <a:gs pos="90000">
              <a:schemeClr val="phClr">
                <a:tint val="92000"/>
                <a:shade val="100000"/>
                <a:alpha val="100000"/>
                <a:satMod val="100000"/>
                <a:lumMod val="90000"/>
              </a:schemeClr>
            </a:gs>
            <a:gs pos="100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8000"/>
              </a:schemeClr>
            </a:gs>
            <a:gs pos="100000">
              <a:schemeClr val="phClr">
                <a:tint val="95000"/>
                <a:shade val="98000"/>
                <a:lumMod val="80000"/>
              </a:schemeClr>
            </a:gs>
          </a:gsLst>
          <a:path path="circle">
            <a:fillToRect l="50000" t="100000" r="10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TM01859862[[fn=어번 팝]]</Template>
  <TotalTime>804</TotalTime>
  <Words>178</Words>
  <Application>Microsoft Office PowerPoint</Application>
  <PresentationFormat>사용자 지정</PresentationFormat>
  <Paragraphs>76</Paragraphs>
  <Slides>12</Slides>
  <Notes>4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굴림</vt:lpstr>
      <vt:lpstr>Arial</vt:lpstr>
      <vt:lpstr>Gill Sans MT</vt:lpstr>
      <vt:lpstr>맑은 고딕</vt:lpstr>
      <vt:lpstr>Wingdings 3</vt:lpstr>
      <vt:lpstr>HY나무B</vt:lpstr>
      <vt:lpstr>어번 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yoojin ko</cp:lastModifiedBy>
  <cp:revision>55</cp:revision>
  <dcterms:created xsi:type="dcterms:W3CDTF">2015-02-17T13:18:24Z</dcterms:created>
  <dcterms:modified xsi:type="dcterms:W3CDTF">2017-01-13T02:34:30Z</dcterms:modified>
</cp:coreProperties>
</file>